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87" r:id="rId3"/>
    <p:sldId id="288" r:id="rId4"/>
    <p:sldId id="289" r:id="rId5"/>
    <p:sldId id="290" r:id="rId6"/>
    <p:sldId id="292" r:id="rId7"/>
    <p:sldId id="295" r:id="rId8"/>
    <p:sldId id="29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0EB20-0591-4555-B587-5435F6F1F469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4E49D-AB80-4D10-8A19-3672791561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95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648C593B-7B0B-4E01-BC05-F9D5882696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DE3C428F-4A98-47EE-8A41-8D0258D952C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C7D84E87-3E03-4A15-9EFF-4832657F70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14A4B9-3D3E-43E0-8677-ED589A89EB0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EFA9C5C1-8DE1-4035-8F44-87186967BD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72E9EF1F-8058-45A2-AFC5-0AFB3A8FFB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2FE4968A-AAE3-4757-9743-5ED8C0722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23B246-198E-472E-A53A-96D92C2B9D99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>
            <a:extLst>
              <a:ext uri="{FF2B5EF4-FFF2-40B4-BE49-F238E27FC236}">
                <a16:creationId xmlns:a16="http://schemas.microsoft.com/office/drawing/2014/main" id="{06FD4F0D-7316-4AEC-8A50-05EA3BA392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>
            <a:extLst>
              <a:ext uri="{FF2B5EF4-FFF2-40B4-BE49-F238E27FC236}">
                <a16:creationId xmlns:a16="http://schemas.microsoft.com/office/drawing/2014/main" id="{26A8A1E3-C9D0-4948-ADE9-93A2BD395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8612" name="Slide Number Placeholder 3">
            <a:extLst>
              <a:ext uri="{FF2B5EF4-FFF2-40B4-BE49-F238E27FC236}">
                <a16:creationId xmlns:a16="http://schemas.microsoft.com/office/drawing/2014/main" id="{8856237D-D572-43BF-946A-01944201A7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8D1DC3-2EDA-4F8F-AC4F-0844B654CBB0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F9D0D634-D7D9-45CB-82B7-D6FDAD9A14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C1BAC9E5-7606-4A9C-8E9A-3A3B162333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0DC0282D-9B69-424F-ACE2-34CF224A92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208719-8BEE-468B-91E9-E5D63DEDFD53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C579B667-BAC4-467F-ABC1-56D31CBEE0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095AABD1-0546-4834-9EE4-96BDA82BA6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F451311E-BDAA-4A70-B171-5912936042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690B885-B759-4ABE-9C40-C35C7BCBC4A2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>
            <a:extLst>
              <a:ext uri="{FF2B5EF4-FFF2-40B4-BE49-F238E27FC236}">
                <a16:creationId xmlns:a16="http://schemas.microsoft.com/office/drawing/2014/main" id="{AF976064-4544-4876-A229-DC156AB9BF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>
            <a:extLst>
              <a:ext uri="{FF2B5EF4-FFF2-40B4-BE49-F238E27FC236}">
                <a16:creationId xmlns:a16="http://schemas.microsoft.com/office/drawing/2014/main" id="{F2E9D282-F5B4-4789-B395-EA44914D0E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lide Number Placeholder 3">
            <a:extLst>
              <a:ext uri="{FF2B5EF4-FFF2-40B4-BE49-F238E27FC236}">
                <a16:creationId xmlns:a16="http://schemas.microsoft.com/office/drawing/2014/main" id="{CFAC54A7-A7CA-474A-A815-12DDB0A75E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BD762FF-3484-431E-8BD0-8E50D58370D3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94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3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69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7227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3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29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3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86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41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569DB-7B1F-4761-B734-4A909C449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193F5-25DA-4A9A-A32C-0C1B0070E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6AA21-3AF8-4CAD-960B-323CC961F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0A9DE-CD8C-4E92-8E09-6F9F06A1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E27D7-D371-4E2E-BBA7-8B3BDEF5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1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3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02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8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6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9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3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0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FFEF1F3-ACC5-4D3E-BF08-FC22A4592A93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76D6E64-312E-40A7-ADD4-5F9F520DC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9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70816-C83F-439D-B559-570FF0CE8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PSIKOMETRIKA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159D5A-5304-419D-9F1A-7996583275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SESI 3</a:t>
            </a:r>
          </a:p>
        </p:txBody>
      </p:sp>
    </p:spTree>
    <p:extLst>
      <p:ext uri="{BB962C8B-B14F-4D97-AF65-F5344CB8AC3E}">
        <p14:creationId xmlns:p14="http://schemas.microsoft.com/office/powerpoint/2010/main" val="276746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>
            <a:extLst>
              <a:ext uri="{FF2B5EF4-FFF2-40B4-BE49-F238E27FC236}">
                <a16:creationId xmlns:a16="http://schemas.microsoft.com/office/drawing/2014/main" id="{0F8925A4-47B1-4A42-BA85-84C60A578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JENIS TES</a:t>
            </a:r>
          </a:p>
        </p:txBody>
      </p:sp>
      <p:sp>
        <p:nvSpPr>
          <p:cNvPr id="63491" name="Content Placeholder 2">
            <a:extLst>
              <a:ext uri="{FF2B5EF4-FFF2-40B4-BE49-F238E27FC236}">
                <a16:creationId xmlns:a16="http://schemas.microsoft.com/office/drawing/2014/main" id="{366F4C23-2E1A-419B-AE6A-34FD30D4B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9100" y="2133600"/>
            <a:ext cx="7499350" cy="4114800"/>
          </a:xfrm>
        </p:spPr>
        <p:txBody>
          <a:bodyPr/>
          <a:lstStyle/>
          <a:p>
            <a:pPr marL="595313" indent="-514350">
              <a:buFont typeface="Calibri" panose="020F0502020204030204" pitchFamily="34" charset="0"/>
              <a:buAutoNum type="arabicPeriod"/>
            </a:pPr>
            <a:r>
              <a:rPr lang="en-US" altLang="en-US" sz="4000"/>
              <a:t>Performansi maksimal</a:t>
            </a:r>
          </a:p>
          <a:p>
            <a:pPr marL="595313" indent="-514350">
              <a:buFont typeface="Calibri" panose="020F0502020204030204" pitchFamily="34" charset="0"/>
              <a:buAutoNum type="arabicPeriod"/>
            </a:pPr>
            <a:r>
              <a:rPr lang="en-US" altLang="en-US" sz="4000"/>
              <a:t>Performansi tipikal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56D8BC2-E6B1-4AAB-8DDF-863222E0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0"/>
            <a:ext cx="8610600" cy="762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/>
              <a:t>Performansi Maksimal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70DFF-B608-49E0-839F-76CAA4937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6691" y="1814944"/>
            <a:ext cx="10571018" cy="4981143"/>
          </a:xfrm>
        </p:spPr>
        <p:txBody>
          <a:bodyPr>
            <a:normAutofit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en-US" sz="2300" dirty="0" err="1">
                <a:latin typeface="Arial Narrow" panose="020B0606020202030204" pitchFamily="34" charset="0"/>
              </a:rPr>
              <a:t>Merupakan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Performansi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terbaik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dari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individu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sebagai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respons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terhadap</a:t>
            </a:r>
            <a:r>
              <a:rPr lang="en-US" sz="2300" dirty="0">
                <a:latin typeface="Arial Narrow" panose="020B0606020202030204" pitchFamily="34" charset="0"/>
              </a:rPr>
              <a:t> item </a:t>
            </a:r>
            <a:r>
              <a:rPr lang="en-US" sz="2300" dirty="0" err="1">
                <a:latin typeface="Arial Narrow" panose="020B0606020202030204" pitchFamily="34" charset="0"/>
              </a:rPr>
              <a:t>dalam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suatu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tes</a:t>
            </a:r>
            <a:endParaRPr lang="en-US" sz="2300" dirty="0">
              <a:latin typeface="Arial Narrow" panose="020B0606020202030204" pitchFamily="34" charset="0"/>
            </a:endParaRPr>
          </a:p>
          <a:p>
            <a:pPr marL="420624" indent="-384048">
              <a:buFont typeface="Wingdings 2"/>
              <a:buChar char=""/>
              <a:defRPr/>
            </a:pPr>
            <a:r>
              <a:rPr lang="en-US" sz="2300" dirty="0" err="1">
                <a:latin typeface="Arial Narrow" panose="020B0606020202030204" pitchFamily="34" charset="0"/>
              </a:rPr>
              <a:t>identik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dengan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kemampuan</a:t>
            </a:r>
            <a:r>
              <a:rPr lang="en-US" sz="2300" dirty="0">
                <a:latin typeface="Arial Narrow" panose="020B0606020202030204" pitchFamily="34" charset="0"/>
              </a:rPr>
              <a:t> (</a:t>
            </a:r>
            <a:r>
              <a:rPr lang="en-US" sz="2300" dirty="0" err="1">
                <a:latin typeface="Arial Narrow" panose="020B0606020202030204" pitchFamily="34" charset="0"/>
              </a:rPr>
              <a:t>abilitas</a:t>
            </a:r>
            <a:r>
              <a:rPr lang="en-US" sz="2300" dirty="0">
                <a:latin typeface="Arial Narrow" panose="020B0606020202030204" pitchFamily="34" charset="0"/>
              </a:rPr>
              <a:t>) </a:t>
            </a:r>
            <a:r>
              <a:rPr lang="en-US" sz="2300" dirty="0" err="1">
                <a:latin typeface="Arial Narrow" panose="020B0606020202030204" pitchFamily="34" charset="0"/>
              </a:rPr>
              <a:t>kognitif</a:t>
            </a:r>
            <a:endParaRPr lang="en-US" sz="2300" dirty="0">
              <a:latin typeface="Arial Narrow" panose="020B0606020202030204" pitchFamily="34" charset="0"/>
            </a:endParaRPr>
          </a:p>
          <a:p>
            <a:pPr marL="420624" indent="-384048">
              <a:buFont typeface="Wingdings 2"/>
              <a:buChar char=""/>
              <a:defRPr/>
            </a:pPr>
            <a:r>
              <a:rPr lang="en-US" sz="2300" dirty="0" err="1">
                <a:latin typeface="Arial Narrow" panose="020B0606020202030204" pitchFamily="34" charset="0"/>
              </a:rPr>
              <a:t>Stimulusnya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berstruktur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jelas</a:t>
            </a:r>
            <a:r>
              <a:rPr lang="en-US" sz="2300" dirty="0">
                <a:latin typeface="Arial Narrow" panose="020B0606020202030204" pitchFamily="34" charset="0"/>
              </a:rPr>
              <a:t> agar </a:t>
            </a:r>
            <a:r>
              <a:rPr lang="en-US" sz="2300" dirty="0" err="1">
                <a:latin typeface="Arial Narrow" panose="020B0606020202030204" pitchFamily="34" charset="0"/>
              </a:rPr>
              <a:t>dapat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dipahami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responden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en-US" sz="2300" dirty="0" err="1">
                <a:latin typeface="Arial Narrow" panose="020B0606020202030204" pitchFamily="34" charset="0"/>
              </a:rPr>
              <a:t>Dapat</a:t>
            </a:r>
            <a:r>
              <a:rPr lang="en-US" sz="2300" dirty="0">
                <a:latin typeface="Arial Narrow" panose="020B0606020202030204" pitchFamily="34" charset="0"/>
              </a:rPr>
              <a:t> di </a:t>
            </a:r>
            <a:r>
              <a:rPr lang="en-US" sz="2300" dirty="0" err="1">
                <a:latin typeface="Arial Narrow" panose="020B0606020202030204" pitchFamily="34" charset="0"/>
              </a:rPr>
              <a:t>skor</a:t>
            </a:r>
            <a:r>
              <a:rPr lang="en-US" sz="2300" dirty="0">
                <a:latin typeface="Arial Narrow" panose="020B0606020202030204" pitchFamily="34" charset="0"/>
              </a:rPr>
              <a:t> “</a:t>
            </a:r>
            <a:r>
              <a:rPr lang="en-US" sz="2300" dirty="0" err="1">
                <a:latin typeface="Arial Narrow" panose="020B0606020202030204" pitchFamily="34" charset="0"/>
              </a:rPr>
              <a:t>benar</a:t>
            </a:r>
            <a:r>
              <a:rPr lang="en-US" sz="2300" dirty="0">
                <a:latin typeface="Arial Narrow" panose="020B0606020202030204" pitchFamily="34" charset="0"/>
              </a:rPr>
              <a:t>” </a:t>
            </a:r>
            <a:r>
              <a:rPr lang="en-US" sz="2300" dirty="0" err="1">
                <a:latin typeface="Arial Narrow" panose="020B0606020202030204" pitchFamily="34" charset="0"/>
              </a:rPr>
              <a:t>atau</a:t>
            </a:r>
            <a:r>
              <a:rPr lang="en-US" sz="2300" dirty="0">
                <a:latin typeface="Arial Narrow" panose="020B0606020202030204" pitchFamily="34" charset="0"/>
              </a:rPr>
              <a:t> yang “salah”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en-US" sz="2300" dirty="0" err="1">
                <a:latin typeface="Arial Narrow" panose="020B0606020202030204" pitchFamily="34" charset="0"/>
              </a:rPr>
              <a:t>Contoh</a:t>
            </a:r>
            <a:r>
              <a:rPr lang="en-US" sz="2300" dirty="0">
                <a:latin typeface="Arial Narrow" panose="020B0606020202030204" pitchFamily="34" charset="0"/>
              </a:rPr>
              <a:t> : </a:t>
            </a:r>
            <a:r>
              <a:rPr lang="en-US" sz="2300" dirty="0" err="1">
                <a:latin typeface="Arial Narrow" panose="020B0606020202030204" pitchFamily="34" charset="0"/>
              </a:rPr>
              <a:t>tes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inteligensi</a:t>
            </a:r>
            <a:r>
              <a:rPr lang="en-US" sz="2300" dirty="0"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latin typeface="Arial Narrow" panose="020B0606020202030204" pitchFamily="34" charset="0"/>
              </a:rPr>
              <a:t>tes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bakat</a:t>
            </a:r>
            <a:r>
              <a:rPr lang="en-US" sz="2300" dirty="0">
                <a:latin typeface="Arial Narrow" panose="020B0606020202030204" pitchFamily="34" charset="0"/>
              </a:rPr>
              <a:t>, </a:t>
            </a:r>
            <a:r>
              <a:rPr lang="en-US" sz="2300" dirty="0" err="1">
                <a:latin typeface="Arial Narrow" panose="020B0606020202030204" pitchFamily="34" charset="0"/>
              </a:rPr>
              <a:t>ujian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tengah</a:t>
            </a:r>
            <a:r>
              <a:rPr lang="en-US" sz="2300" dirty="0">
                <a:latin typeface="Arial Narrow" panose="020B0606020202030204" pitchFamily="34" charset="0"/>
              </a:rPr>
              <a:t> semester, </a:t>
            </a:r>
            <a:r>
              <a:rPr lang="en-US" sz="2300" dirty="0" err="1">
                <a:latin typeface="Arial Narrow" panose="020B0606020202030204" pitchFamily="34" charset="0"/>
              </a:rPr>
              <a:t>ujian</a:t>
            </a:r>
            <a:r>
              <a:rPr lang="en-US" sz="2300" dirty="0">
                <a:latin typeface="Arial Narrow" panose="020B0606020202030204" pitchFamily="34" charset="0"/>
              </a:rPr>
              <a:t> </a:t>
            </a:r>
            <a:r>
              <a:rPr lang="en-US" sz="2300" dirty="0" err="1">
                <a:latin typeface="Arial Narrow" panose="020B0606020202030204" pitchFamily="34" charset="0"/>
              </a:rPr>
              <a:t>akhir</a:t>
            </a:r>
            <a:r>
              <a:rPr lang="en-US" sz="2300" dirty="0">
                <a:latin typeface="Arial Narrow" panose="020B0606020202030204" pitchFamily="34" charset="0"/>
              </a:rPr>
              <a:t> semester</a:t>
            </a:r>
          </a:p>
          <a:p>
            <a:pPr marL="420624" indent="-384048">
              <a:buFont typeface="Wingdings 2"/>
              <a:buChar char=""/>
              <a:defRPr/>
            </a:pPr>
            <a:endParaRPr lang="en-US" sz="23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C1ED1-DBAA-48C2-961F-B705DB135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475" y="334674"/>
            <a:ext cx="8401050" cy="715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Tipikal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3B7B1-A769-4B25-B218-AE485A3D9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145" y="1316181"/>
            <a:ext cx="10584873" cy="4981431"/>
          </a:xfrm>
        </p:spPr>
        <p:txBody>
          <a:bodyPr>
            <a:normAutofit lnSpcReduction="1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performansi</a:t>
            </a:r>
            <a:r>
              <a:rPr lang="en-US" sz="2400" dirty="0"/>
              <a:t> yang </a:t>
            </a:r>
            <a:r>
              <a:rPr lang="en-US" sz="2400" dirty="0" err="1"/>
              <a:t>ditampilkan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kepribadiannya</a:t>
            </a:r>
            <a:r>
              <a:rPr lang="en-US" sz="2400" dirty="0"/>
              <a:t> 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yang </a:t>
            </a:r>
            <a:r>
              <a:rPr lang="en-US" sz="2400" dirty="0" err="1"/>
              <a:t>diperlihatkan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kecenderungan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endParaRPr lang="en-US" sz="2400" dirty="0"/>
          </a:p>
          <a:p>
            <a:pPr marL="420624" indent="-384048">
              <a:buFont typeface="Wingdings 2"/>
              <a:buChar char=""/>
              <a:defRPr/>
            </a:pPr>
            <a:r>
              <a:rPr lang="en-US" sz="2400" dirty="0" err="1"/>
              <a:t>Stimulusnya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berstruktur</a:t>
            </a:r>
            <a:r>
              <a:rPr lang="en-US" sz="2400" dirty="0"/>
              <a:t> agar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penafsirannya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stimulus yang </a:t>
            </a:r>
            <a:r>
              <a:rPr lang="en-US" sz="2400" dirty="0" err="1"/>
              <a:t>diberikan</a:t>
            </a:r>
            <a:r>
              <a:rPr lang="en-US" sz="2400" dirty="0"/>
              <a:t> dan </a:t>
            </a:r>
            <a:r>
              <a:rPr lang="en-US" sz="2400" dirty="0" err="1"/>
              <a:t>merespons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afektifnya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endParaRPr lang="en-US" sz="2400" dirty="0"/>
          </a:p>
          <a:p>
            <a:pPr marL="420624" indent="-384048">
              <a:buFont typeface="Wingdings 2"/>
              <a:buChar char=""/>
              <a:defRPr/>
            </a:pP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“</a:t>
            </a:r>
            <a:r>
              <a:rPr lang="en-US" sz="2400" dirty="0" err="1"/>
              <a:t>Benar</a:t>
            </a:r>
            <a:r>
              <a:rPr lang="en-US" sz="2400" dirty="0"/>
              <a:t>” </a:t>
            </a:r>
            <a:r>
              <a:rPr lang="en-US" sz="2400" dirty="0" err="1"/>
              <a:t>atau</a:t>
            </a:r>
            <a:r>
              <a:rPr lang="en-US" sz="2400" dirty="0"/>
              <a:t>  “</a:t>
            </a:r>
            <a:r>
              <a:rPr lang="en-US" sz="2400" dirty="0" err="1"/>
              <a:t>salah</a:t>
            </a:r>
            <a:r>
              <a:rPr lang="en-US" sz="2400" dirty="0"/>
              <a:t>”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en-US" sz="2400" dirty="0" err="1"/>
              <a:t>Contoh</a:t>
            </a:r>
            <a:r>
              <a:rPr lang="en-US" sz="2400" dirty="0"/>
              <a:t> :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, </a:t>
            </a:r>
            <a:r>
              <a:rPr lang="en-US" sz="2400" dirty="0" err="1"/>
              <a:t>tes</a:t>
            </a:r>
            <a:r>
              <a:rPr lang="en-US" sz="2400" dirty="0"/>
              <a:t> </a:t>
            </a:r>
            <a:r>
              <a:rPr lang="en-US" sz="2400" dirty="0" err="1"/>
              <a:t>kepribadian</a:t>
            </a:r>
            <a:r>
              <a:rPr lang="en-US" sz="2400" dirty="0"/>
              <a:t>,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kecerdasan</a:t>
            </a:r>
            <a:r>
              <a:rPr lang="en-US" sz="2400" dirty="0"/>
              <a:t> </a:t>
            </a:r>
            <a:r>
              <a:rPr lang="en-US" sz="2400" dirty="0" err="1"/>
              <a:t>emosi</a:t>
            </a:r>
            <a:r>
              <a:rPr lang="en-US" sz="2400" dirty="0"/>
              <a:t>,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420624" indent="-384048">
              <a:buFont typeface="Wingdings 2"/>
              <a:buChar char=""/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>
            <a:extLst>
              <a:ext uri="{FF2B5EF4-FFF2-40B4-BE49-F238E27FC236}">
                <a16:creationId xmlns:a16="http://schemas.microsoft.com/office/drawing/2014/main" id="{F6D6EA0E-3028-4EAC-A07F-67F32F67D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382000" cy="1143000"/>
          </a:xfrm>
        </p:spPr>
        <p:txBody>
          <a:bodyPr/>
          <a:lstStyle/>
          <a:p>
            <a:pPr algn="r" eaLnBrk="1" hangingPunct="1"/>
            <a:r>
              <a:rPr lang="en-US" altLang="en-US"/>
              <a:t>SASARAN UKUR</a:t>
            </a:r>
          </a:p>
        </p:txBody>
      </p:sp>
      <p:sp>
        <p:nvSpPr>
          <p:cNvPr id="69635" name="Content Placeholder 2">
            <a:extLst>
              <a:ext uri="{FF2B5EF4-FFF2-40B4-BE49-F238E27FC236}">
                <a16:creationId xmlns:a16="http://schemas.microsoft.com/office/drawing/2014/main" id="{356C08E9-9DE5-42B3-B026-EC059824F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0"/>
            <a:ext cx="7467600" cy="838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 err="1"/>
              <a:t>Apakah</a:t>
            </a:r>
            <a:r>
              <a:rPr lang="en-US" altLang="en-US" dirty="0"/>
              <a:t>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diukur</a:t>
            </a:r>
            <a:r>
              <a:rPr lang="en-US" altLang="en-US" dirty="0"/>
              <a:t> 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8CFA62-FC21-4280-9180-A4F111B81F8E}"/>
              </a:ext>
            </a:extLst>
          </p:cNvPr>
          <p:cNvSpPr txBox="1">
            <a:spLocks/>
          </p:cNvSpPr>
          <p:nvPr/>
        </p:nvSpPr>
        <p:spPr>
          <a:xfrm>
            <a:off x="2057400" y="2590800"/>
            <a:ext cx="8305800" cy="39624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420624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3000" dirty="0" err="1"/>
              <a:t>Jika</a:t>
            </a:r>
            <a:r>
              <a:rPr lang="en-US" sz="3000" dirty="0"/>
              <a:t> </a:t>
            </a:r>
            <a:r>
              <a:rPr lang="en-US" sz="3000" dirty="0" err="1"/>
              <a:t>sesuatu</a:t>
            </a:r>
            <a:r>
              <a:rPr lang="en-US" sz="3000" dirty="0"/>
              <a:t> </a:t>
            </a:r>
            <a:r>
              <a:rPr lang="en-US" sz="3000" dirty="0" err="1"/>
              <a:t>itu</a:t>
            </a:r>
            <a:r>
              <a:rPr lang="en-US" sz="3000" dirty="0"/>
              <a:t> </a:t>
            </a:r>
            <a:r>
              <a:rPr lang="en-US" sz="3000" dirty="0" err="1"/>
              <a:t>ada</a:t>
            </a:r>
            <a:r>
              <a:rPr lang="en-US" sz="3000" dirty="0"/>
              <a:t>, </a:t>
            </a:r>
            <a:r>
              <a:rPr lang="en-US" sz="3000" dirty="0" err="1"/>
              <a:t>maka</a:t>
            </a:r>
            <a:r>
              <a:rPr lang="en-US" sz="3000" dirty="0"/>
              <a:t> </a:t>
            </a:r>
            <a:r>
              <a:rPr lang="en-US" sz="3000" dirty="0" err="1"/>
              <a:t>ada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suatu</a:t>
            </a:r>
            <a:r>
              <a:rPr lang="en-US" sz="3000" dirty="0"/>
              <a:t> </a:t>
            </a:r>
            <a:r>
              <a:rPr lang="en-US" sz="3000" dirty="0" err="1"/>
              <a:t>jumlah</a:t>
            </a:r>
            <a:r>
              <a:rPr lang="en-US" sz="3000" dirty="0"/>
              <a:t>. </a:t>
            </a:r>
            <a:r>
              <a:rPr lang="en-US" sz="3000" dirty="0" err="1"/>
              <a:t>Maka</a:t>
            </a:r>
            <a:r>
              <a:rPr lang="en-US" sz="3000" dirty="0"/>
              <a:t> </a:t>
            </a:r>
            <a:r>
              <a:rPr lang="en-US" sz="3000" dirty="0" err="1"/>
              <a:t>seharusnya</a:t>
            </a:r>
            <a:r>
              <a:rPr lang="en-US" sz="3000" dirty="0"/>
              <a:t>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en-US" sz="3000" dirty="0" err="1"/>
              <a:t>diukur</a:t>
            </a:r>
            <a:r>
              <a:rPr lang="en-US" sz="3000" dirty="0"/>
              <a:t> (</a:t>
            </a:r>
            <a:r>
              <a:rPr lang="en-US" sz="3000" dirty="0" err="1"/>
              <a:t>Croncbach</a:t>
            </a:r>
            <a:r>
              <a:rPr lang="en-US" sz="3000" dirty="0"/>
              <a:t>)</a:t>
            </a:r>
          </a:p>
          <a:p>
            <a:pPr marL="420624" indent="-384048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3000" dirty="0" err="1"/>
              <a:t>Jika</a:t>
            </a:r>
            <a:r>
              <a:rPr lang="en-US" sz="3000" dirty="0"/>
              <a:t> </a:t>
            </a:r>
            <a:r>
              <a:rPr lang="en-US" sz="3000" dirty="0" err="1"/>
              <a:t>sesuatu</a:t>
            </a:r>
            <a:r>
              <a:rPr lang="en-US" sz="3000" dirty="0"/>
              <a:t> </a:t>
            </a:r>
            <a:r>
              <a:rPr lang="en-US" sz="3000" dirty="0" err="1"/>
              <a:t>membuat</a:t>
            </a:r>
            <a:r>
              <a:rPr lang="en-US" sz="3000" dirty="0"/>
              <a:t> </a:t>
            </a:r>
            <a:r>
              <a:rPr lang="en-US" sz="3000" dirty="0" err="1"/>
              <a:t>perbedaan</a:t>
            </a:r>
            <a:r>
              <a:rPr lang="en-US" sz="3000" dirty="0"/>
              <a:t>, </a:t>
            </a:r>
            <a:r>
              <a:rPr lang="en-US" sz="3000" dirty="0" err="1"/>
              <a:t>maka</a:t>
            </a:r>
            <a:r>
              <a:rPr lang="en-US" sz="3000" dirty="0"/>
              <a:t> </a:t>
            </a:r>
            <a:r>
              <a:rPr lang="en-US" sz="3000" dirty="0" err="1"/>
              <a:t>terdapat</a:t>
            </a:r>
            <a:r>
              <a:rPr lang="en-US" sz="3000" dirty="0"/>
              <a:t> </a:t>
            </a:r>
            <a:r>
              <a:rPr lang="en-US" sz="3000" dirty="0" err="1"/>
              <a:t>dasar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pengukuran</a:t>
            </a:r>
            <a:r>
              <a:rPr lang="en-US" sz="3000" dirty="0"/>
              <a:t> (</a:t>
            </a:r>
            <a:r>
              <a:rPr lang="en-US" sz="3000" dirty="0" err="1"/>
              <a:t>Ebel</a:t>
            </a:r>
            <a:r>
              <a:rPr lang="en-US" sz="3000" dirty="0"/>
              <a:t>)</a:t>
            </a:r>
          </a:p>
          <a:p>
            <a:pPr marL="420624" indent="-384048">
              <a:spcBef>
                <a:spcPct val="20000"/>
              </a:spcBef>
              <a:buClr>
                <a:schemeClr val="accent1"/>
              </a:buClr>
              <a:buSzPct val="80000"/>
              <a:defRPr/>
            </a:pPr>
            <a:endParaRPr lang="en-US" sz="3000" dirty="0"/>
          </a:p>
          <a:p>
            <a:pPr marL="420624" indent="-384048" algn="just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q"/>
              <a:defRPr/>
            </a:pP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Kalau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ada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dalam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satu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jumlah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menunjukkan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suatu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perbedaan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maka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dapat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dicari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alat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skala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ukur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untuk</a:t>
            </a:r>
            <a:r>
              <a:rPr lang="en-US" sz="3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accent6">
                    <a:lumMod val="75000"/>
                  </a:schemeClr>
                </a:solidFill>
              </a:rPr>
              <a:t>mengukurnya</a:t>
            </a:r>
            <a:endParaRPr lang="en-US" sz="3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>
            <a:extLst>
              <a:ext uri="{FF2B5EF4-FFF2-40B4-BE49-F238E27FC236}">
                <a16:creationId xmlns:a16="http://schemas.microsoft.com/office/drawing/2014/main" id="{A49B96ED-0EB9-4A73-9791-43D658C7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VARIABEL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713E5543-D285-4EF9-8C89-802424D68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2319130"/>
            <a:ext cx="10364450" cy="380703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dirty="0" err="1"/>
              <a:t>Konsep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endParaRPr lang="en-US" altLang="en-US" sz="2400" dirty="0"/>
          </a:p>
          <a:p>
            <a:pPr eaLnBrk="1" hangingPunct="1"/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hal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pengukuran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menghasilkan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hasil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</a:t>
            </a:r>
            <a:endParaRPr lang="en-US" altLang="en-US" sz="2400" dirty="0"/>
          </a:p>
          <a:p>
            <a:pPr eaLnBrk="1" hangingPunct="1"/>
            <a:r>
              <a:rPr lang="en-US" altLang="en-US" sz="2400" dirty="0" err="1"/>
              <a:t>Pengukuran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dimensi</a:t>
            </a:r>
            <a:r>
              <a:rPr lang="en-US" altLang="en-US" sz="2400" dirty="0"/>
              <a:t> (</a:t>
            </a:r>
            <a:r>
              <a:rPr lang="en-US" altLang="en-US" sz="2400" dirty="0" err="1"/>
              <a:t>Unidimensi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Multidimensi</a:t>
            </a:r>
            <a:r>
              <a:rPr lang="en-US" altLang="en-US" sz="2400" dirty="0"/>
              <a:t>)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  <a:p>
            <a:pPr eaLnBrk="1" hangingPunct="1"/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>
            <a:extLst>
              <a:ext uri="{FF2B5EF4-FFF2-40B4-BE49-F238E27FC236}">
                <a16:creationId xmlns:a16="http://schemas.microsoft.com/office/drawing/2014/main" id="{F86D57A4-853E-4A36-BAAD-E3CC83359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JENIS VARIABEL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3771502-39BB-4093-B147-ACA2FC507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/>
              <a:t>Variabel</a:t>
            </a:r>
            <a:r>
              <a:rPr lang="en-US" altLang="en-US" dirty="0"/>
              <a:t> </a:t>
            </a:r>
            <a:r>
              <a:rPr lang="en-US" altLang="en-US" dirty="0" err="1"/>
              <a:t>Manifes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Langsung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di </a:t>
            </a:r>
            <a:r>
              <a:rPr lang="en-US" altLang="en-US" dirty="0" err="1"/>
              <a:t>ukur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Misal</a:t>
            </a:r>
            <a:r>
              <a:rPr lang="en-US" altLang="en-US" dirty="0"/>
              <a:t> : Panjang, </a:t>
            </a:r>
            <a:r>
              <a:rPr lang="en-US" altLang="en-US" dirty="0" err="1"/>
              <a:t>berat</a:t>
            </a:r>
            <a:r>
              <a:rPr lang="en-US" altLang="en-US" dirty="0"/>
              <a:t>, </a:t>
            </a:r>
            <a:r>
              <a:rPr lang="en-US" altLang="en-US" dirty="0" err="1"/>
              <a:t>kecepatan</a:t>
            </a:r>
            <a:endParaRPr lang="en-US" altLang="en-US" dirty="0"/>
          </a:p>
          <a:p>
            <a:pPr eaLnBrk="1" hangingPunct="1"/>
            <a:r>
              <a:rPr lang="en-US" altLang="en-US" dirty="0" err="1"/>
              <a:t>Variabel</a:t>
            </a:r>
            <a:r>
              <a:rPr lang="en-US" altLang="en-US" dirty="0"/>
              <a:t> Laten</a:t>
            </a:r>
          </a:p>
          <a:p>
            <a:pPr lvl="1" eaLnBrk="1" hangingPunct="1"/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langsung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di </a:t>
            </a:r>
            <a:r>
              <a:rPr lang="en-US" altLang="en-US" dirty="0" err="1"/>
              <a:t>ukur</a:t>
            </a:r>
            <a:endParaRPr lang="en-US" altLang="en-US" dirty="0"/>
          </a:p>
          <a:p>
            <a:pPr lvl="1" eaLnBrk="1" hangingPunct="1"/>
            <a:r>
              <a:rPr lang="en-US" altLang="en-US" dirty="0" err="1"/>
              <a:t>Misal</a:t>
            </a:r>
            <a:r>
              <a:rPr lang="en-US" altLang="en-US" dirty="0"/>
              <a:t> : </a:t>
            </a:r>
            <a:r>
              <a:rPr lang="en-US" altLang="en-US" dirty="0" err="1"/>
              <a:t>Keberhasilan</a:t>
            </a:r>
            <a:r>
              <a:rPr lang="en-US" altLang="en-US" dirty="0"/>
              <a:t> </a:t>
            </a:r>
            <a:r>
              <a:rPr lang="en-US" altLang="en-US" dirty="0" err="1"/>
              <a:t>belajar</a:t>
            </a:r>
            <a:r>
              <a:rPr lang="en-US" altLang="en-US" dirty="0"/>
              <a:t>, </a:t>
            </a:r>
            <a:r>
              <a:rPr lang="en-US" altLang="en-US" dirty="0" err="1"/>
              <a:t>motivasi</a:t>
            </a:r>
            <a:r>
              <a:rPr lang="en-US" altLang="en-US" dirty="0"/>
              <a:t>, </a:t>
            </a:r>
            <a:r>
              <a:rPr lang="en-US" altLang="en-US" dirty="0" err="1"/>
              <a:t>kecerdasan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5D4D9-0B8A-479B-AA0E-9C97CA384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478" y="1425299"/>
            <a:ext cx="10515600" cy="1325563"/>
          </a:xfrm>
        </p:spPr>
        <p:txBody>
          <a:bodyPr/>
          <a:lstStyle/>
          <a:p>
            <a:pPr algn="l"/>
            <a:r>
              <a:rPr lang="en-US" dirty="0" err="1"/>
              <a:t>Referensi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2D85A-53B2-408C-B9BB-6B38E5262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478" y="3142491"/>
            <a:ext cx="10515600" cy="5730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Azwar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S. (2013). 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</a:t>
            </a:r>
            <a:r>
              <a:rPr lang="en-US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psikometri</a:t>
            </a:r>
            <a:r>
              <a:rPr lang="en-US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Yogyakarta: Pustaka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082057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40</TotalTime>
  <Words>272</Words>
  <Application>Microsoft Macintosh PowerPoint</Application>
  <PresentationFormat>Widescreen</PresentationFormat>
  <Paragraphs>45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Tw Cen MT</vt:lpstr>
      <vt:lpstr>Wingdings</vt:lpstr>
      <vt:lpstr>Wingdings 2</vt:lpstr>
      <vt:lpstr>Droplet</vt:lpstr>
      <vt:lpstr>PSIKOMETRIKA</vt:lpstr>
      <vt:lpstr>JENIS TES</vt:lpstr>
      <vt:lpstr>Performansi Maksimal</vt:lpstr>
      <vt:lpstr>Performansi Tipikal</vt:lpstr>
      <vt:lpstr>SASARAN UKUR</vt:lpstr>
      <vt:lpstr>VARIABEL</vt:lpstr>
      <vt:lpstr>JENIS VARIABEL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PSIKOMETRIKA</dc:title>
  <dc:creator>Kuncono Yunanto</dc:creator>
  <cp:lastModifiedBy>Koenz</cp:lastModifiedBy>
  <cp:revision>9</cp:revision>
  <dcterms:created xsi:type="dcterms:W3CDTF">2020-10-09T02:47:48Z</dcterms:created>
  <dcterms:modified xsi:type="dcterms:W3CDTF">2025-10-07T00:28:09Z</dcterms:modified>
</cp:coreProperties>
</file>